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7" r:id="rId3"/>
    <p:sldId id="276" r:id="rId4"/>
    <p:sldId id="277" r:id="rId5"/>
    <p:sldId id="278" r:id="rId6"/>
    <p:sldId id="279" r:id="rId7"/>
    <p:sldId id="258" r:id="rId8"/>
    <p:sldId id="261" r:id="rId9"/>
    <p:sldId id="281" r:id="rId10"/>
    <p:sldId id="280" r:id="rId11"/>
    <p:sldId id="282" r:id="rId12"/>
    <p:sldId id="262" r:id="rId13"/>
    <p:sldId id="283" r:id="rId14"/>
    <p:sldId id="284" r:id="rId15"/>
    <p:sldId id="285" r:id="rId16"/>
    <p:sldId id="263" r:id="rId17"/>
    <p:sldId id="286" r:id="rId18"/>
    <p:sldId id="269" r:id="rId19"/>
    <p:sldId id="274" r:id="rId20"/>
    <p:sldId id="287" r:id="rId21"/>
    <p:sldId id="273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5" r:id="rId31"/>
  </p:sldIdLst>
  <p:sldSz cx="18288000" cy="10287000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Teko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88582-2688-4EEC-9E8F-9766EBFE189D}" v="31" dt="2024-10-30T04:56:4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6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467B7A9-DE03-BB6A-58A1-2B957994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DDECA057-2AA6-3860-2A0D-435795628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9955B624-8111-41AB-3816-D1564A7FC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34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EA28623-9A4C-3CCF-0E48-EFE7CD2E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>
            <a:extLst>
              <a:ext uri="{FF2B5EF4-FFF2-40B4-BE49-F238E27FC236}">
                <a16:creationId xmlns:a16="http://schemas.microsoft.com/office/drawing/2014/main" id="{D4C70EA3-6A3A-19D7-E926-E345B1A16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>
            <a:extLst>
              <a:ext uri="{FF2B5EF4-FFF2-40B4-BE49-F238E27FC236}">
                <a16:creationId xmlns:a16="http://schemas.microsoft.com/office/drawing/2014/main" id="{4EEC534B-6D34-A216-F000-085118B0AB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13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7EAB689D-E525-80C8-1793-0FE77871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FB298A6D-2F53-1698-4067-22FC5BC5C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F93147F3-29C9-BCA8-6359-A9BC545C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36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E327188C-B3E0-156B-8F58-0D071C38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7879A54E-63C1-9C2A-EC29-FDB42BE8E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BAC45A93-BCC9-9524-4697-EB0EC177A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9F6D1BE-7758-1F6B-5CC4-796F8380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89E04EF8-F265-E1AF-575F-9705D3A38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FFCE308-800C-3FD3-8C59-CF71033FF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64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07C487A6-0E63-CEF8-1A97-4AC8FE8D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>
            <a:extLst>
              <a:ext uri="{FF2B5EF4-FFF2-40B4-BE49-F238E27FC236}">
                <a16:creationId xmlns:a16="http://schemas.microsoft.com/office/drawing/2014/main" id="{CD29DF25-A282-3C45-ED67-F2068A632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>
            <a:extLst>
              <a:ext uri="{FF2B5EF4-FFF2-40B4-BE49-F238E27FC236}">
                <a16:creationId xmlns:a16="http://schemas.microsoft.com/office/drawing/2014/main" id="{FC461DB4-1F00-3BA1-0DE9-5AFE022BC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18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C7DA052-BD78-73DD-B88B-CC8111FE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D2B6BBE9-0C0C-6B52-058E-4997F14A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51E18E1-C0D6-8A1F-74BB-7E3C17CB9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869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109FF0F1-1763-FE3E-788D-FAC20597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62E87D95-1D43-D1DB-52C2-93BE0EFDC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04C055D-8A9C-69C9-2D78-81734A575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57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29478B2-180C-7DA0-780E-062F6B34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8DEB551-0968-2E11-BBEC-7D598B2CE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9969A73-CEB6-E889-8726-347266ED0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58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2863E16F-DFFD-985D-D718-02CBB68D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08BF8AFF-7E9D-4EBE-9273-273FA3543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7904C9B7-C4DE-2798-81CB-EBDC9E949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60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F8362C65-9650-3ED8-6E37-1A446335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81BFFEAF-0009-6195-70AB-B8EB144B9C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B2FEAA73-0000-3B83-E390-FB2325D8A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704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A066BE0-A391-FB38-A85A-24BAD9BB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F5F4F0F4-EA4C-70EA-CC4B-EA4C4961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600D7740-CA81-FDD1-00D6-3EB288741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49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644630A3-02C8-3A5E-8ACE-DF995828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4664933-8B64-513C-73A9-50F48C68F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053169A8-BAA7-A224-CCCB-C0472B7A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2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C4B50119-7A4F-E266-F423-46D607E5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2044B4ED-13A0-5506-5BE0-12840CE1C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369D9F38-7450-4456-5518-11493B35C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754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5571CE05-3216-8455-0E12-0406AA913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94FF2FAD-4638-D114-252D-513E787A0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DE00188E-169E-9F99-07DA-4EF52EC81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004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4229830-518A-000A-3BDE-194B779D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4E2543D4-C2B0-B422-B0B4-BA028C94B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40A7FFB3-DD0D-9966-2397-6925BFC44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0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64691E07-068E-E8EC-D6C0-2BDBF9C6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138D7065-CB62-B1B2-6361-0CB327282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658D58F3-3DFE-4C87-920E-AF0DB428F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31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6696F82-E750-7B6B-E820-91CB1575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ABE04BF5-7741-995B-9A21-CC6112DC9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E5DF2DAD-0B80-63E2-610B-64BE2A992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21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F8C64D2-7B87-C721-2A2B-055BC87B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7E882207-2524-9049-C06C-DBD41B652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F1331D33-AB97-EA79-6FF3-AA1CD24D6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61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DCCF2CF-2ABE-FBCD-EF3F-A97A19C9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B78949D8-C193-ED23-5412-06A1C393F0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07803904-D75C-CFB6-1CC1-42A0AF1D3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2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8FF33C5-390A-6FB6-11EA-BF15BD295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4AE869A9-DE36-097F-4A96-5D00A8B60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A40F0274-AF22-0454-C2C6-5B4E76A1C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20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hyperlink" Target="https://raw.githubusercontent.com/IamCarron/DVWA-Script/main/Install-DVWA.s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www.linkedin.com/in/henrique-otsuka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ydde7/desafio-enigma" TargetMode="External"/><Relationship Id="rId5" Type="http://schemas.openxmlformats.org/officeDocument/2006/relationships/hyperlink" Target="https://www.figma.com/design/uLpiQrLrnpG370taxREtTn/Dashboard-UI-Kit---Dashboard-(Community)-(Copy)?node-id=0-1&amp;t=Qzf6Q1vJz4Wx5dmL-1" TargetMode="External"/><Relationship Id="rId4" Type="http://schemas.openxmlformats.org/officeDocument/2006/relationships/hyperlink" Target="mailto:henrique.otsuka@vlabhealth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25" y="-127638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452226" y="1560091"/>
            <a:ext cx="11513859" cy="47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Segurança Cibernética Web </a:t>
            </a:r>
            <a:r>
              <a:rPr lang="pt-BR" sz="129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Purple</a:t>
            </a: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Approach</a:t>
            </a:r>
            <a:endParaRPr sz="1200" dirty="0"/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00" y="1554450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F9ED1517-3E93-8A9A-67E7-A4B0735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10DE4895-4741-926C-44F3-F95E9C930D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7CB49432-0FDF-B267-EDE0-E1C22068B1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2AE280C-4AFE-48DE-160E-9E08BED44949}"/>
              </a:ext>
            </a:extLst>
          </p:cNvPr>
          <p:cNvGrpSpPr/>
          <p:nvPr/>
        </p:nvGrpSpPr>
        <p:grpSpPr>
          <a:xfrm>
            <a:off x="4253078" y="1694920"/>
            <a:ext cx="4460033" cy="7969951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2F972928-36D3-5D28-9BE3-EA6D43F44EDC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480ACA8F-F656-FCD3-A176-AD5FFD2F86C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4D228328-AE97-47D0-F072-CB7FFF2013E0}"/>
              </a:ext>
            </a:extLst>
          </p:cNvPr>
          <p:cNvGrpSpPr/>
          <p:nvPr/>
        </p:nvGrpSpPr>
        <p:grpSpPr>
          <a:xfrm>
            <a:off x="9400721" y="1694920"/>
            <a:ext cx="4460033" cy="7206081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60046EA8-7950-A6E7-84D9-7455A1A951A8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5618561D-ECDA-71DC-120B-A398B63EE37F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ABE7E05-3D4E-24FE-503C-BE0DFBBC8AFE}"/>
              </a:ext>
            </a:extLst>
          </p:cNvPr>
          <p:cNvGrpSpPr/>
          <p:nvPr/>
        </p:nvGrpSpPr>
        <p:grpSpPr>
          <a:xfrm>
            <a:off x="4427247" y="1869088"/>
            <a:ext cx="4460033" cy="7969951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D535922-AF78-7103-8A4C-C1A0E36FB2D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C7254C98-6384-14AD-EEF2-2625AD0371B4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353235FC-F169-5AA7-05A0-C5D5BBEA184C}"/>
              </a:ext>
            </a:extLst>
          </p:cNvPr>
          <p:cNvGrpSpPr/>
          <p:nvPr/>
        </p:nvGrpSpPr>
        <p:grpSpPr>
          <a:xfrm>
            <a:off x="9574889" y="1903492"/>
            <a:ext cx="4460033" cy="7206081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2145E67F-696C-9B99-6DF9-6853DD65F38D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91883F20-62D3-19B5-E167-B15605668A6C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D6221E21-95FE-4D94-E454-7FBC2019478D}"/>
              </a:ext>
            </a:extLst>
          </p:cNvPr>
          <p:cNvSpPr txBox="1"/>
          <p:nvPr/>
        </p:nvSpPr>
        <p:spPr>
          <a:xfrm>
            <a:off x="5871306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0-Day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F90906-D922-EEC1-A3C6-7E54A92281CE}"/>
              </a:ext>
            </a:extLst>
          </p:cNvPr>
          <p:cNvSpPr txBox="1"/>
          <p:nvPr/>
        </p:nvSpPr>
        <p:spPr>
          <a:xfrm>
            <a:off x="10544872" y="2373790"/>
            <a:ext cx="299230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Supply Chain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F3BEC7ED-0885-E09F-9B75-AD32B4F3D11E}"/>
              </a:ext>
            </a:extLst>
          </p:cNvPr>
          <p:cNvSpPr txBox="1"/>
          <p:nvPr/>
        </p:nvSpPr>
        <p:spPr>
          <a:xfrm>
            <a:off x="4675838" y="3706502"/>
            <a:ext cx="3963000" cy="57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Vulnerabilidade de segurança em  que é desconhecida para o desenvolvedor ou fornecedor e, portanto, não possui uma correção ou atualização disponível. O termo "zero-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indica que, uma vez que a vulnerabilidade é descoberta, os desenvolvedores têm zero dias para corrigir o problema antes que ele possa ser explorado por invasores. Esses tipos de vulnerabilidades são altamente valorizados no submundo do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hacking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pois permitem ataques que podem passar despercebidos até que uma solução seja implementada.</a:t>
            </a:r>
            <a:endParaRPr sz="1100"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90043523-6BB1-F513-0946-8F36822FF147}"/>
              </a:ext>
            </a:extLst>
          </p:cNvPr>
          <p:cNvSpPr txBox="1"/>
          <p:nvPr/>
        </p:nvSpPr>
        <p:spPr>
          <a:xfrm>
            <a:off x="9823480" y="3706502"/>
            <a:ext cx="396300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nvolve todos os processos e entidades que participam da produção e entrega de um produto, desde a obtenção de matérias-primas até a entrega ao consumidor final. Ela inclui fornecedores, fabricantes, distribuidores e varejistas, afetando custos e prazos de entrega. Na segurança cibernética, vulnerabilidades nessa cadeia podem expor empresas a riscos, pois ataques a fornecedores podem comprometer a segurança dos produtos.</a:t>
            </a:r>
            <a:endParaRPr sz="11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5FDBFEC5-F506-240B-1B30-9AB87C71A5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9D1931B8-D64E-E24A-6FD4-E89BFB9945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5A2CD7DF-F2C0-FD10-DAE1-0327E1137D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708B7870-B1AB-79FE-C575-3F15132E63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AEFBEDBA-42CC-BCE6-6938-5205FC3AF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294" y="2508698"/>
            <a:ext cx="861776" cy="861776"/>
          </a:xfrm>
          <a:prstGeom prst="rect">
            <a:avLst/>
          </a:prstGeom>
        </p:spPr>
      </p:pic>
      <p:pic>
        <p:nvPicPr>
          <p:cNvPr id="5" name="Picture 4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EB7D8BF3-7B69-4F4A-F9E1-A8B0FD0A7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8117" y="2566398"/>
            <a:ext cx="715931" cy="715931"/>
          </a:xfrm>
          <a:prstGeom prst="rect">
            <a:avLst/>
          </a:prstGeom>
        </p:spPr>
      </p:pic>
      <p:pic>
        <p:nvPicPr>
          <p:cNvPr id="6" name="Picture 5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ECD0CA27-1415-BCB3-ABE8-619BE2787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996" y="2706701"/>
            <a:ext cx="2310424" cy="2310424"/>
          </a:xfrm>
          <a:prstGeom prst="rect">
            <a:avLst/>
          </a:prstGeom>
        </p:spPr>
      </p:pic>
      <p:pic>
        <p:nvPicPr>
          <p:cNvPr id="7" name="Picture 6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C26773C5-280C-403E-CBDB-7D636B5B8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5398" y="5129189"/>
            <a:ext cx="2297904" cy="22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17D9E1A-1B05-6AC6-DCD6-683D3E7C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>
            <a:extLst>
              <a:ext uri="{FF2B5EF4-FFF2-40B4-BE49-F238E27FC236}">
                <a16:creationId xmlns:a16="http://schemas.microsoft.com/office/drawing/2014/main" id="{69B1D7E3-A4EB-CDDE-0DF9-176CA56146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>
            <a:extLst>
              <a:ext uri="{FF2B5EF4-FFF2-40B4-BE49-F238E27FC236}">
                <a16:creationId xmlns:a16="http://schemas.microsoft.com/office/drawing/2014/main" id="{6FFEE67A-D547-2259-6AEF-7B94A9B91687}"/>
              </a:ext>
            </a:extLst>
          </p:cNvPr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>
              <a:extLst>
                <a:ext uri="{FF2B5EF4-FFF2-40B4-BE49-F238E27FC236}">
                  <a16:creationId xmlns:a16="http://schemas.microsoft.com/office/drawing/2014/main" id="{CEDC192D-1B03-F42D-5C19-142495E8C882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>
              <a:extLst>
                <a:ext uri="{FF2B5EF4-FFF2-40B4-BE49-F238E27FC236}">
                  <a16:creationId xmlns:a16="http://schemas.microsoft.com/office/drawing/2014/main" id="{6A9E376B-97A9-F778-CC81-416CE2FD918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>
            <a:extLst>
              <a:ext uri="{FF2B5EF4-FFF2-40B4-BE49-F238E27FC236}">
                <a16:creationId xmlns:a16="http://schemas.microsoft.com/office/drawing/2014/main" id="{CA447222-9FD4-FB17-89B6-C1A5F4862C15}"/>
              </a:ext>
            </a:extLst>
          </p:cNvPr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>
              <a:extLst>
                <a:ext uri="{FF2B5EF4-FFF2-40B4-BE49-F238E27FC236}">
                  <a16:creationId xmlns:a16="http://schemas.microsoft.com/office/drawing/2014/main" id="{A841A460-3B1C-E682-26D9-CBBF0C9AAC2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>
              <a:extLst>
                <a:ext uri="{FF2B5EF4-FFF2-40B4-BE49-F238E27FC236}">
                  <a16:creationId xmlns:a16="http://schemas.microsoft.com/office/drawing/2014/main" id="{33873F58-80BD-F9FE-3459-91EEB01CB3C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>
            <a:extLst>
              <a:ext uri="{FF2B5EF4-FFF2-40B4-BE49-F238E27FC236}">
                <a16:creationId xmlns:a16="http://schemas.microsoft.com/office/drawing/2014/main" id="{84E696A8-F847-0921-E473-B8C66D96A127}"/>
              </a:ext>
            </a:extLst>
          </p:cNvPr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Tendências</a:t>
            </a:r>
            <a:r>
              <a:rPr lang="en-US" sz="6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Futuro</a:t>
            </a:r>
            <a:endParaRPr sz="700" dirty="0"/>
          </a:p>
        </p:txBody>
      </p:sp>
      <p:sp>
        <p:nvSpPr>
          <p:cNvPr id="190" name="Google Shape;190;p13">
            <a:extLst>
              <a:ext uri="{FF2B5EF4-FFF2-40B4-BE49-F238E27FC236}">
                <a16:creationId xmlns:a16="http://schemas.microsoft.com/office/drawing/2014/main" id="{AAD4A0DB-E5C4-90B0-D4E6-D71DE52C7BF4}"/>
              </a:ext>
            </a:extLst>
          </p:cNvPr>
          <p:cNvSpPr txBox="1"/>
          <p:nvPr/>
        </p:nvSpPr>
        <p:spPr>
          <a:xfrm>
            <a:off x="3545218" y="4371281"/>
            <a:ext cx="7174200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Inteligência Artificial para IPS / IDS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Trust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Cloud Security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Privacidade e Conformidade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Analista / Engenheiro de SI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Intelligence</a:t>
            </a: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sym typeface="Montserrat"/>
              </a:rPr>
              <a:t>Pentesters</a:t>
            </a:r>
            <a:endParaRPr lang="pt-BR" dirty="0"/>
          </a:p>
        </p:txBody>
      </p:sp>
      <p:sp>
        <p:nvSpPr>
          <p:cNvPr id="191" name="Google Shape;191;p13">
            <a:extLst>
              <a:ext uri="{FF2B5EF4-FFF2-40B4-BE49-F238E27FC236}">
                <a16:creationId xmlns:a16="http://schemas.microsoft.com/office/drawing/2014/main" id="{2C3F4864-DA7E-83CF-C512-F9826FCF89E6}"/>
              </a:ext>
            </a:extLst>
          </p:cNvPr>
          <p:cNvSpPr txBox="1"/>
          <p:nvPr/>
        </p:nvSpPr>
        <p:spPr>
          <a:xfrm>
            <a:off x="1189054" y="2105749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grpSp>
        <p:nvGrpSpPr>
          <p:cNvPr id="192" name="Google Shape;192;p13">
            <a:extLst>
              <a:ext uri="{FF2B5EF4-FFF2-40B4-BE49-F238E27FC236}">
                <a16:creationId xmlns:a16="http://schemas.microsoft.com/office/drawing/2014/main" id="{93FDF9B2-924D-A25A-69D4-128E763DCDD7}"/>
              </a:ext>
            </a:extLst>
          </p:cNvPr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>
              <a:extLst>
                <a:ext uri="{FF2B5EF4-FFF2-40B4-BE49-F238E27FC236}">
                  <a16:creationId xmlns:a16="http://schemas.microsoft.com/office/drawing/2014/main" id="{95EC6E73-8E9E-1344-7E4F-D763D2C236A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>
              <a:extLst>
                <a:ext uri="{FF2B5EF4-FFF2-40B4-BE49-F238E27FC236}">
                  <a16:creationId xmlns:a16="http://schemas.microsoft.com/office/drawing/2014/main" id="{5A15436C-E962-85A8-5CD1-EF6A3EDD15E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>
            <a:extLst>
              <a:ext uri="{FF2B5EF4-FFF2-40B4-BE49-F238E27FC236}">
                <a16:creationId xmlns:a16="http://schemas.microsoft.com/office/drawing/2014/main" id="{AC604E33-5158-A92E-DF99-F057B051159E}"/>
              </a:ext>
            </a:extLst>
          </p:cNvPr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>
              <a:extLst>
                <a:ext uri="{FF2B5EF4-FFF2-40B4-BE49-F238E27FC236}">
                  <a16:creationId xmlns:a16="http://schemas.microsoft.com/office/drawing/2014/main" id="{F58D90B1-2311-E6A7-FC56-4304D596E46D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>
              <a:extLst>
                <a:ext uri="{FF2B5EF4-FFF2-40B4-BE49-F238E27FC236}">
                  <a16:creationId xmlns:a16="http://schemas.microsoft.com/office/drawing/2014/main" id="{458AB419-5EE4-0763-DB0D-ABE2AFB26CDD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>
            <a:extLst>
              <a:ext uri="{FF2B5EF4-FFF2-40B4-BE49-F238E27FC236}">
                <a16:creationId xmlns:a16="http://schemas.microsoft.com/office/drawing/2014/main" id="{E725FBAF-379D-98D1-3C84-9F22D9E82C92}"/>
              </a:ext>
            </a:extLst>
          </p:cNvPr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>
            <a:extLst>
              <a:ext uri="{FF2B5EF4-FFF2-40B4-BE49-F238E27FC236}">
                <a16:creationId xmlns:a16="http://schemas.microsoft.com/office/drawing/2014/main" id="{55265764-2216-A4D9-3C6C-5A698B4C9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>
            <a:extLst>
              <a:ext uri="{FF2B5EF4-FFF2-40B4-BE49-F238E27FC236}">
                <a16:creationId xmlns:a16="http://schemas.microsoft.com/office/drawing/2014/main" id="{879F5AC0-55E4-BB46-D5F2-2BB8482391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>
            <a:extLst>
              <a:ext uri="{FF2B5EF4-FFF2-40B4-BE49-F238E27FC236}">
                <a16:creationId xmlns:a16="http://schemas.microsoft.com/office/drawing/2014/main" id="{56FD5921-4ED4-702E-4D1A-42A0F93A8D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>
            <a:extLst>
              <a:ext uri="{FF2B5EF4-FFF2-40B4-BE49-F238E27FC236}">
                <a16:creationId xmlns:a16="http://schemas.microsoft.com/office/drawing/2014/main" id="{B6B10939-05B9-45A8-4F09-DDAC7CEFD4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/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/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IA para IDS / IPS</a:t>
            </a:r>
            <a:endParaRPr sz="1000" dirty="0"/>
          </a:p>
        </p:txBody>
      </p:sp>
      <p:sp>
        <p:nvSpPr>
          <p:cNvPr id="321" name="Google Shape;321;p17"/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IPS e IDS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Intrusão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protegem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contra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maliciosas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geralmente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anomalias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Administrador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o IPS prove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atuando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Real-Time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possível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chegue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até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alvos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/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/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/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842312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894757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90482293-19A4-A698-C7EB-56E04BEA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386F7DE-5F06-21A5-6424-567D906B2F8E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D2505590-B9E1-87AC-B222-B603E50798CE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EBE464C5-6719-F76C-B73A-D607C3667442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DDDDB84A-06BE-79C7-AB6A-C560F70A4F90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F3B567C7-D2DA-8325-CD8D-423B8E45B31F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3E7C6E6E-07A9-4D7B-8AC9-A3997B24C89E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6F84F50A-0C1A-1BD3-AB5E-15A384DA44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CBEF40FA-F431-D29C-3278-34EB7AAA765D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Zero Trust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B5D8F0F1-F393-052F-D0E0-A0DAAD63E6ED}"/>
              </a:ext>
            </a:extLst>
          </p:cNvPr>
          <p:cNvSpPr txBox="1"/>
          <p:nvPr/>
        </p:nvSpPr>
        <p:spPr>
          <a:xfrm>
            <a:off x="1253384" y="4022949"/>
            <a:ext cx="9545100" cy="506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literalmente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zero.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invés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assumir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algo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sempre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desconfia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exige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revalidação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certeza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aquela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solicitação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Contínua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Menor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Privilégio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Essencial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Perímetro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4CA41495-E924-541E-5AA8-447B4B96B44F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1C4D09DC-CA22-7BE9-4D17-8722786B1850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3F5BEA7-48EE-2C7C-E421-162A723FFB5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A77E27B-276B-C9AD-67D7-1E0FD57634DE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87478C5D-83EA-C15C-E15E-57702B7BC8C7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AD975213-1835-6279-64BD-83AEBC80F9A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7CA2FE89-73B1-EB84-638D-9EBF18018DD4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B5B21F92-552F-FF38-3745-7E31A46D25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6F83515-479C-F2D8-B283-B4CA1ECD10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7D16DB20-3093-D09D-7734-462F49AE5D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6E285DFF-3CB1-85C6-06FB-B73ABDEEA0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08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DAA02844-8488-48CF-08A6-0D3EB0AC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2EC17504-7FA5-071B-0BF2-2E4377131206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90E3B0F5-93C1-D0FB-97BC-5AF97D79A045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66D18E2A-DD58-6DA7-D797-708CF9227199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CDA54F1B-5B3E-9589-8107-F7291EAF541F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8BBAB543-9424-1DF3-8F4E-1F162C80D052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02BEE813-6494-29D4-82E3-3151C2935C05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95D22586-D492-9E46-4299-6FFEA1B52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2EE2DF7E-4516-82BC-3387-29E911D300CB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Cloud Security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4B7C4AC9-7601-6572-9AA7-AF26D4A8FC81}"/>
              </a:ext>
            </a:extLst>
          </p:cNvPr>
          <p:cNvSpPr txBox="1"/>
          <p:nvPr/>
        </p:nvSpPr>
        <p:spPr>
          <a:xfrm>
            <a:off x="1253384" y="4022949"/>
            <a:ext cx="9545100" cy="545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disponibilidade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computacionais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57% dos dados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nuvem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enquanto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43% on-premises.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extremamente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nesses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cenários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via Internet.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CSPM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contribui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mensurar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maturidade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frameworks e leis.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369CC652-0A45-300D-CF2D-868BB8DAB948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7453CB72-8EFC-F0BD-CDF4-43FD5B39C7F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4811C3AC-3044-8221-E84F-68E8F2D3C51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9328117-5EAB-36A8-D4BD-AFE1D214BE39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227B28ED-5C36-2F81-F1E1-E5C522AFE7D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8827B3CC-E0F1-FE0A-BCAF-F0AE904FDCE7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0204C2FE-6613-0A53-67FD-037EF3DDC5CE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229412BD-80F4-B0CC-FD43-9D514D1D27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5C13296-A332-0340-5939-21F7532801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883FEE56-A42A-DCE5-9098-EB994A66C74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E16A2C4B-BDAE-C672-1B93-C2ADF254770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59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725924AF-29F0-E24B-CB55-7F3A25685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928FDB9-DDDC-8C21-E493-B2BDB9E32517}"/>
              </a:ext>
            </a:extLst>
          </p:cNvPr>
          <p:cNvGrpSpPr/>
          <p:nvPr/>
        </p:nvGrpSpPr>
        <p:grpSpPr>
          <a:xfrm>
            <a:off x="1028700" y="1528514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A142A207-E052-6853-F9C2-6D7D0E2E9D0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71E497CA-D0C9-176C-D37B-5DF9C3E5E9D6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6F1F2BD6-8D24-840E-D64D-6129BD97B0CB}"/>
              </a:ext>
            </a:extLst>
          </p:cNvPr>
          <p:cNvGrpSpPr/>
          <p:nvPr/>
        </p:nvGrpSpPr>
        <p:grpSpPr>
          <a:xfrm>
            <a:off x="1253383" y="1725850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E377AB73-A9D6-5E59-3506-E6AABC87304A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E3136C1F-1220-A430-75D8-ACC9173D61FD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3E9511DF-24E6-4F4D-E9C0-DF087750C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7931AB73-E0D4-7E9D-E449-606D7D94E0F3}"/>
              </a:ext>
            </a:extLst>
          </p:cNvPr>
          <p:cNvSpPr txBox="1"/>
          <p:nvPr/>
        </p:nvSpPr>
        <p:spPr>
          <a:xfrm>
            <a:off x="1464851" y="1809271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Privacidade</a:t>
            </a: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Conformidade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E17EB935-F45C-1B45-E241-B8E48447C318}"/>
              </a:ext>
            </a:extLst>
          </p:cNvPr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Mundo – GDPR, LGPD, HIPAA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Consciência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Títular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Dado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Reputação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Responsabilidade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Corporativa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Digital e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Ameaças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16FF51F2-D66F-0EEF-EF2B-809EB87EA100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C1F4C174-044E-A410-83B6-0D6FEC967A1C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C851090B-A574-574F-7205-F3B2BC37591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A47DA68C-D77F-48AA-7BE4-5CA2727CBC50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D01F5586-E7CC-5B31-8E10-CF2648681D6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9FBC5894-B493-822C-F3F7-395E88F7F87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CE3B8C60-9842-A48F-5514-CEAF6B9A6627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112457BF-350F-02AB-FE68-7E3AE50916B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717621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B4691BE-3A50-26D5-6DE2-3835346BDB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54C8037E-7F46-5E15-1B07-C8BA450D67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9A754E5B-85BF-4C3E-986D-790B226679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49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/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/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/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00" dirty="0"/>
          </a:p>
        </p:txBody>
      </p:sp>
      <p:sp>
        <p:nvSpPr>
          <p:cNvPr id="369" name="Google Shape;369;p18"/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/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TODOS OS DADOS</a:t>
            </a:r>
            <a:endParaRPr dirty="0"/>
          </a:p>
        </p:txBody>
      </p:sp>
      <p:sp>
        <p:nvSpPr>
          <p:cNvPr id="371" name="Google Shape;371;p18"/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/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AMPLO</a:t>
            </a:r>
            <a:endParaRPr dirty="0"/>
          </a:p>
        </p:txBody>
      </p:sp>
      <p:sp>
        <p:nvSpPr>
          <p:cNvPr id="373" name="Google Shape;373;p18"/>
          <p:cNvSpPr txBox="1"/>
          <p:nvPr/>
        </p:nvSpPr>
        <p:spPr>
          <a:xfrm>
            <a:off x="3311818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Físicos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analógicos</a:t>
            </a:r>
            <a:endParaRPr dirty="0"/>
          </a:p>
        </p:txBody>
      </p:sp>
      <p:sp>
        <p:nvSpPr>
          <p:cNvPr id="375" name="Google Shape;375;p18"/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procedimentos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conscientização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certificações</a:t>
            </a:r>
            <a:endParaRPr dirty="0"/>
          </a:p>
        </p:txBody>
      </p:sp>
      <p:sp>
        <p:nvSpPr>
          <p:cNvPr id="376" name="Google Shape;376;p18"/>
          <p:cNvSpPr txBox="1"/>
          <p:nvPr/>
        </p:nvSpPr>
        <p:spPr>
          <a:xfrm>
            <a:off x="9658744" y="7609872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Abrange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áre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cibernética</a:t>
            </a:r>
            <a:endParaRPr dirty="0"/>
          </a:p>
        </p:txBody>
      </p:sp>
      <p:sp>
        <p:nvSpPr>
          <p:cNvPr id="383" name="Google Shape;383;p18"/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7832A0EE-5EF0-0C74-B79C-C269AFCF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>
            <a:extLst>
              <a:ext uri="{FF2B5EF4-FFF2-40B4-BE49-F238E27FC236}">
                <a16:creationId xmlns:a16="http://schemas.microsoft.com/office/drawing/2014/main" id="{D59C8EAE-BD32-AAA8-A6EB-7BBCD1A42A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>
            <a:extLst>
              <a:ext uri="{FF2B5EF4-FFF2-40B4-BE49-F238E27FC236}">
                <a16:creationId xmlns:a16="http://schemas.microsoft.com/office/drawing/2014/main" id="{6B06276C-2D6E-E7EB-AED3-40994690A72A}"/>
              </a:ext>
            </a:extLst>
          </p:cNvPr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>
              <a:extLst>
                <a:ext uri="{FF2B5EF4-FFF2-40B4-BE49-F238E27FC236}">
                  <a16:creationId xmlns:a16="http://schemas.microsoft.com/office/drawing/2014/main" id="{E9436FFB-AFB7-730A-86C9-B3701A10553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>
              <a:extLst>
                <a:ext uri="{FF2B5EF4-FFF2-40B4-BE49-F238E27FC236}">
                  <a16:creationId xmlns:a16="http://schemas.microsoft.com/office/drawing/2014/main" id="{82A03A17-7C68-3773-CFA7-2EE1891A5C7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>
            <a:extLst>
              <a:ext uri="{FF2B5EF4-FFF2-40B4-BE49-F238E27FC236}">
                <a16:creationId xmlns:a16="http://schemas.microsoft.com/office/drawing/2014/main" id="{2139EA61-8179-2AC7-9A96-27396D60408B}"/>
              </a:ext>
            </a:extLst>
          </p:cNvPr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>
              <a:extLst>
                <a:ext uri="{FF2B5EF4-FFF2-40B4-BE49-F238E27FC236}">
                  <a16:creationId xmlns:a16="http://schemas.microsoft.com/office/drawing/2014/main" id="{1D3DF62C-3557-448D-72E3-D33B1AE55D8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>
              <a:extLst>
                <a:ext uri="{FF2B5EF4-FFF2-40B4-BE49-F238E27FC236}">
                  <a16:creationId xmlns:a16="http://schemas.microsoft.com/office/drawing/2014/main" id="{52780B0D-3EF4-BBF6-80B3-EAE4A65B7A8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>
            <a:extLst>
              <a:ext uri="{FF2B5EF4-FFF2-40B4-BE49-F238E27FC236}">
                <a16:creationId xmlns:a16="http://schemas.microsoft.com/office/drawing/2014/main" id="{A8160EF7-4356-829A-B443-4163F3CA6291}"/>
              </a:ext>
            </a:extLst>
          </p:cNvPr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>
              <a:extLst>
                <a:ext uri="{FF2B5EF4-FFF2-40B4-BE49-F238E27FC236}">
                  <a16:creationId xmlns:a16="http://schemas.microsoft.com/office/drawing/2014/main" id="{E2B39B7D-6033-2E81-CB39-D5320860259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>
              <a:extLst>
                <a:ext uri="{FF2B5EF4-FFF2-40B4-BE49-F238E27FC236}">
                  <a16:creationId xmlns:a16="http://schemas.microsoft.com/office/drawing/2014/main" id="{6853E994-5717-3217-2E23-85B3B151FF7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>
            <a:extLst>
              <a:ext uri="{FF2B5EF4-FFF2-40B4-BE49-F238E27FC236}">
                <a16:creationId xmlns:a16="http://schemas.microsoft.com/office/drawing/2014/main" id="{A8FEB356-D26F-026D-3F09-BEC7FD67870F}"/>
              </a:ext>
            </a:extLst>
          </p:cNvPr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>
              <a:extLst>
                <a:ext uri="{FF2B5EF4-FFF2-40B4-BE49-F238E27FC236}">
                  <a16:creationId xmlns:a16="http://schemas.microsoft.com/office/drawing/2014/main" id="{BC4F07F6-2F32-6BE1-DC7A-87078D9612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>
              <a:extLst>
                <a:ext uri="{FF2B5EF4-FFF2-40B4-BE49-F238E27FC236}">
                  <a16:creationId xmlns:a16="http://schemas.microsoft.com/office/drawing/2014/main" id="{33B5C395-3C2A-DDA5-BA71-9BCAE83BED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>
            <a:extLst>
              <a:ext uri="{FF2B5EF4-FFF2-40B4-BE49-F238E27FC236}">
                <a16:creationId xmlns:a16="http://schemas.microsoft.com/office/drawing/2014/main" id="{CF261D48-4EAC-4A78-DF0C-B8011CC74DB4}"/>
              </a:ext>
            </a:extLst>
          </p:cNvPr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>
              <a:extLst>
                <a:ext uri="{FF2B5EF4-FFF2-40B4-BE49-F238E27FC236}">
                  <a16:creationId xmlns:a16="http://schemas.microsoft.com/office/drawing/2014/main" id="{E0531857-9333-A2B4-7492-636EB280EB8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>
              <a:extLst>
                <a:ext uri="{FF2B5EF4-FFF2-40B4-BE49-F238E27FC236}">
                  <a16:creationId xmlns:a16="http://schemas.microsoft.com/office/drawing/2014/main" id="{272B6CCF-AADB-153F-73E5-9C5DCFCBCB8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>
            <a:extLst>
              <a:ext uri="{FF2B5EF4-FFF2-40B4-BE49-F238E27FC236}">
                <a16:creationId xmlns:a16="http://schemas.microsoft.com/office/drawing/2014/main" id="{06B904FE-91DC-38F9-5827-7D90658A44FC}"/>
              </a:ext>
            </a:extLst>
          </p:cNvPr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>
              <a:extLst>
                <a:ext uri="{FF2B5EF4-FFF2-40B4-BE49-F238E27FC236}">
                  <a16:creationId xmlns:a16="http://schemas.microsoft.com/office/drawing/2014/main" id="{A6193A95-42E0-CD1D-D1BE-5A4E08C7673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>
              <a:extLst>
                <a:ext uri="{FF2B5EF4-FFF2-40B4-BE49-F238E27FC236}">
                  <a16:creationId xmlns:a16="http://schemas.microsoft.com/office/drawing/2014/main" id="{32230EA2-EFBF-87D8-2CA7-7C8BD47F82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>
            <a:extLst>
              <a:ext uri="{FF2B5EF4-FFF2-40B4-BE49-F238E27FC236}">
                <a16:creationId xmlns:a16="http://schemas.microsoft.com/office/drawing/2014/main" id="{9F7A82B0-9C23-281B-3AE6-B2D629D7F652}"/>
              </a:ext>
            </a:extLst>
          </p:cNvPr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>
              <a:extLst>
                <a:ext uri="{FF2B5EF4-FFF2-40B4-BE49-F238E27FC236}">
                  <a16:creationId xmlns:a16="http://schemas.microsoft.com/office/drawing/2014/main" id="{D47A20DB-BACC-5471-5982-11F4971161E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>
              <a:extLst>
                <a:ext uri="{FF2B5EF4-FFF2-40B4-BE49-F238E27FC236}">
                  <a16:creationId xmlns:a16="http://schemas.microsoft.com/office/drawing/2014/main" id="{AE760482-0AD9-BEDC-E8C1-C872DDA607AF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>
            <a:extLst>
              <a:ext uri="{FF2B5EF4-FFF2-40B4-BE49-F238E27FC236}">
                <a16:creationId xmlns:a16="http://schemas.microsoft.com/office/drawing/2014/main" id="{239F429D-33A5-8E64-12D4-6FA1C02936A2}"/>
              </a:ext>
            </a:extLst>
          </p:cNvPr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>
              <a:extLst>
                <a:ext uri="{FF2B5EF4-FFF2-40B4-BE49-F238E27FC236}">
                  <a16:creationId xmlns:a16="http://schemas.microsoft.com/office/drawing/2014/main" id="{30F4F126-06BA-31BB-ECDB-4929B0F57B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>
              <a:extLst>
                <a:ext uri="{FF2B5EF4-FFF2-40B4-BE49-F238E27FC236}">
                  <a16:creationId xmlns:a16="http://schemas.microsoft.com/office/drawing/2014/main" id="{574CBD80-11AC-350C-7AC0-6E068A7C1F5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>
            <a:extLst>
              <a:ext uri="{FF2B5EF4-FFF2-40B4-BE49-F238E27FC236}">
                <a16:creationId xmlns:a16="http://schemas.microsoft.com/office/drawing/2014/main" id="{B842C59C-23E8-2361-A809-6E5F3A888DB8}"/>
              </a:ext>
            </a:extLst>
          </p:cNvPr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00" dirty="0"/>
          </a:p>
        </p:txBody>
      </p:sp>
      <p:sp>
        <p:nvSpPr>
          <p:cNvPr id="369" name="Google Shape;369;p18">
            <a:extLst>
              <a:ext uri="{FF2B5EF4-FFF2-40B4-BE49-F238E27FC236}">
                <a16:creationId xmlns:a16="http://schemas.microsoft.com/office/drawing/2014/main" id="{2171B8FD-0808-B6BF-DE98-2C7B858CB375}"/>
              </a:ext>
            </a:extLst>
          </p:cNvPr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>
            <a:extLst>
              <a:ext uri="{FF2B5EF4-FFF2-40B4-BE49-F238E27FC236}">
                <a16:creationId xmlns:a16="http://schemas.microsoft.com/office/drawing/2014/main" id="{2A9FE65C-57A2-36BA-939D-89626D13032B}"/>
              </a:ext>
            </a:extLst>
          </p:cNvPr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DIGITAIS</a:t>
            </a:r>
            <a:endParaRPr dirty="0"/>
          </a:p>
        </p:txBody>
      </p:sp>
      <p:sp>
        <p:nvSpPr>
          <p:cNvPr id="371" name="Google Shape;371;p18">
            <a:extLst>
              <a:ext uri="{FF2B5EF4-FFF2-40B4-BE49-F238E27FC236}">
                <a16:creationId xmlns:a16="http://schemas.microsoft.com/office/drawing/2014/main" id="{56042BF9-162E-E00C-3ACC-7BBAE9518815}"/>
              </a:ext>
            </a:extLst>
          </p:cNvPr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>
            <a:extLst>
              <a:ext uri="{FF2B5EF4-FFF2-40B4-BE49-F238E27FC236}">
                <a16:creationId xmlns:a16="http://schemas.microsoft.com/office/drawing/2014/main" id="{064E5766-C76B-BA66-1933-40632205B080}"/>
              </a:ext>
            </a:extLst>
          </p:cNvPr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MAIS TÉCNICO</a:t>
            </a:r>
            <a:endParaRPr dirty="0"/>
          </a:p>
        </p:txBody>
      </p:sp>
      <p:sp>
        <p:nvSpPr>
          <p:cNvPr id="373" name="Google Shape;373;p18">
            <a:extLst>
              <a:ext uri="{FF2B5EF4-FFF2-40B4-BE49-F238E27FC236}">
                <a16:creationId xmlns:a16="http://schemas.microsoft.com/office/drawing/2014/main" id="{4F7BD759-50E9-AA61-E2F2-BED9330C6042}"/>
              </a:ext>
            </a:extLst>
          </p:cNvPr>
          <p:cNvSpPr txBox="1"/>
          <p:nvPr/>
        </p:nvSpPr>
        <p:spPr>
          <a:xfrm>
            <a:off x="3311818" y="4616676"/>
            <a:ext cx="387075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implementações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software</a:t>
            </a:r>
          </a:p>
        </p:txBody>
      </p:sp>
      <p:sp>
        <p:nvSpPr>
          <p:cNvPr id="374" name="Google Shape;374;p18">
            <a:extLst>
              <a:ext uri="{FF2B5EF4-FFF2-40B4-BE49-F238E27FC236}">
                <a16:creationId xmlns:a16="http://schemas.microsoft.com/office/drawing/2014/main" id="{C9D06978-D53E-0798-947D-762242AB9CFE}"/>
              </a:ext>
            </a:extLst>
          </p:cNvPr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aplicativos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75" name="Google Shape;375;p18">
            <a:extLst>
              <a:ext uri="{FF2B5EF4-FFF2-40B4-BE49-F238E27FC236}">
                <a16:creationId xmlns:a16="http://schemas.microsoft.com/office/drawing/2014/main" id="{BB0C01D1-9C66-1AAF-F252-7CAC57E60D15}"/>
              </a:ext>
            </a:extLst>
          </p:cNvPr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Softwares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para compliance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adequações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técnicas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às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leis</a:t>
            </a:r>
            <a:endParaRPr dirty="0"/>
          </a:p>
        </p:txBody>
      </p:sp>
      <p:sp>
        <p:nvSpPr>
          <p:cNvPr id="376" name="Google Shape;376;p18">
            <a:extLst>
              <a:ext uri="{FF2B5EF4-FFF2-40B4-BE49-F238E27FC236}">
                <a16:creationId xmlns:a16="http://schemas.microsoft.com/office/drawing/2014/main" id="{088EC825-7B99-B3E4-9318-984A0068FB51}"/>
              </a:ext>
            </a:extLst>
          </p:cNvPr>
          <p:cNvSpPr txBox="1"/>
          <p:nvPr/>
        </p:nvSpPr>
        <p:spPr>
          <a:xfrm>
            <a:off x="9658744" y="7609872"/>
            <a:ext cx="3870752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Ameaças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Vulnerabilidades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Riscos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Ataques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prevenção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detecção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83" name="Google Shape;383;p18">
            <a:extLst>
              <a:ext uri="{FF2B5EF4-FFF2-40B4-BE49-F238E27FC236}">
                <a16:creationId xmlns:a16="http://schemas.microsoft.com/office/drawing/2014/main" id="{1B16C9B0-0880-747A-2975-F31C2C9CBC84}"/>
              </a:ext>
            </a:extLst>
          </p:cNvPr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>
            <a:extLst>
              <a:ext uri="{FF2B5EF4-FFF2-40B4-BE49-F238E27FC236}">
                <a16:creationId xmlns:a16="http://schemas.microsoft.com/office/drawing/2014/main" id="{44E37091-2018-A196-DE7D-497E239C5E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>
            <a:extLst>
              <a:ext uri="{FF2B5EF4-FFF2-40B4-BE49-F238E27FC236}">
                <a16:creationId xmlns:a16="http://schemas.microsoft.com/office/drawing/2014/main" id="{2F8BEFDD-004E-6852-88D8-6CA82412C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>
            <a:extLst>
              <a:ext uri="{FF2B5EF4-FFF2-40B4-BE49-F238E27FC236}">
                <a16:creationId xmlns:a16="http://schemas.microsoft.com/office/drawing/2014/main" id="{EAEAE670-EF9F-FAB3-8C98-8A6CD6D586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>
            <a:extLst>
              <a:ext uri="{FF2B5EF4-FFF2-40B4-BE49-F238E27FC236}">
                <a16:creationId xmlns:a16="http://schemas.microsoft.com/office/drawing/2014/main" id="{469A9FF2-DB54-8C34-7E7C-61119F951A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>
            <a:extLst>
              <a:ext uri="{FF2B5EF4-FFF2-40B4-BE49-F238E27FC236}">
                <a16:creationId xmlns:a16="http://schemas.microsoft.com/office/drawing/2014/main" id="{09B34D46-E5A2-810F-E01B-875DBEBDF7B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90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566" y="-28650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493975"/>
            <a:ext cx="23658552" cy="1009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4"/>
          <p:cNvGrpSpPr/>
          <p:nvPr/>
        </p:nvGrpSpPr>
        <p:grpSpPr>
          <a:xfrm rot="5400000">
            <a:off x="-352055" y="4856383"/>
            <a:ext cx="2809881" cy="409797"/>
            <a:chOff x="0" y="-47625"/>
            <a:chExt cx="812800" cy="118539"/>
          </a:xfrm>
        </p:grpSpPr>
        <p:sp>
          <p:nvSpPr>
            <p:cNvPr id="594" name="Google Shape;594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24"/>
          <p:cNvGrpSpPr/>
          <p:nvPr/>
        </p:nvGrpSpPr>
        <p:grpSpPr>
          <a:xfrm rot="5400000">
            <a:off x="5597879" y="4856383"/>
            <a:ext cx="2809881" cy="409797"/>
            <a:chOff x="0" y="-47625"/>
            <a:chExt cx="812800" cy="118539"/>
          </a:xfrm>
        </p:grpSpPr>
        <p:sp>
          <p:nvSpPr>
            <p:cNvPr id="597" name="Google Shape;597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8" name="Google Shape;598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24"/>
          <p:cNvSpPr txBox="1"/>
          <p:nvPr/>
        </p:nvSpPr>
        <p:spPr>
          <a:xfrm>
            <a:off x="9712146" y="1759889"/>
            <a:ext cx="620286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Especificações</a:t>
            </a:r>
            <a:r>
              <a:rPr lang="en-US" sz="66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de Cyber</a:t>
            </a:r>
            <a:endParaRPr sz="800" dirty="0"/>
          </a:p>
        </p:txBody>
      </p:sp>
      <p:sp>
        <p:nvSpPr>
          <p:cNvPr id="600" name="Google Shape;600;p24"/>
          <p:cNvSpPr txBox="1"/>
          <p:nvPr/>
        </p:nvSpPr>
        <p:spPr>
          <a:xfrm>
            <a:off x="9712146" y="3550589"/>
            <a:ext cx="7547100" cy="49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Necessidade de saber manipular sistemas operacionais, serviços, equipamentos de redes, softwares que processam dados e tecnologias para aplicação de controles e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observabilidade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Principais agentes ofensivos e defensivos;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Opções para proteção de perímetro;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-Algoritmos e estratégias de encriptação;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Continuidade e DR.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7" name="Google Shape;6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150" y="1862151"/>
            <a:ext cx="5704776" cy="635275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4"/>
          <p:cNvSpPr/>
          <p:nvPr/>
        </p:nvSpPr>
        <p:spPr>
          <a:xfrm>
            <a:off x="7803460" y="135739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6240" y="343412"/>
            <a:ext cx="20566016" cy="96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525" y="1305026"/>
            <a:ext cx="6653925" cy="75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9"/>
          <p:cNvSpPr txBox="1"/>
          <p:nvPr/>
        </p:nvSpPr>
        <p:spPr>
          <a:xfrm>
            <a:off x="1327316" y="1028700"/>
            <a:ext cx="79057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WEB PURPLE APPROACH</a:t>
            </a:r>
            <a:endParaRPr sz="1000" dirty="0"/>
          </a:p>
        </p:txBody>
      </p:sp>
      <p:sp>
        <p:nvSpPr>
          <p:cNvPr id="710" name="Google Shape;710;p29"/>
          <p:cNvSpPr txBox="1"/>
          <p:nvPr/>
        </p:nvSpPr>
        <p:spPr>
          <a:xfrm>
            <a:off x="1351790" y="3052800"/>
            <a:ext cx="6272692" cy="467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Blue Team – Segurança Defensiva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       +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Red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Team – Segurança Ofensiva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Estima-se que sistemas web compõem entre 60% e 80% do total de aplicações empresariais e serviços públicos.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SaaS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Cloud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Escalabilidade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238DE9-B810-CA56-861F-821DEE9E4BD3}"/>
              </a:ext>
            </a:extLst>
          </p:cNvPr>
          <p:cNvSpPr/>
          <p:nvPr/>
        </p:nvSpPr>
        <p:spPr>
          <a:xfrm>
            <a:off x="15502226" y="4155140"/>
            <a:ext cx="1642774" cy="155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11866337" y="4710309"/>
            <a:ext cx="3306074" cy="486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Desenvolvemos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video e streaming para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hospitais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clínicas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+ 1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Milhão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exames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realizados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+ 100 Mil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usuários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no App</a:t>
            </a:r>
          </a:p>
        </p:txBody>
      </p:sp>
      <p:sp>
        <p:nvSpPr>
          <p:cNvPr id="156" name="Google Shape;156;p12"/>
          <p:cNvSpPr txBox="1"/>
          <p:nvPr/>
        </p:nvSpPr>
        <p:spPr>
          <a:xfrm>
            <a:off x="1503304" y="3788896"/>
            <a:ext cx="381224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Henrique Otsuka</a:t>
            </a:r>
            <a:endParaRPr dirty="0"/>
          </a:p>
        </p:txBody>
      </p:sp>
      <p:sp>
        <p:nvSpPr>
          <p:cNvPr id="157" name="Google Shape;157;p12"/>
          <p:cNvSpPr txBox="1"/>
          <p:nvPr/>
        </p:nvSpPr>
        <p:spPr>
          <a:xfrm>
            <a:off x="1517152" y="4742555"/>
            <a:ext cx="380324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Graduado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Redes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Computadores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 (2020)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Especialista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Ethical Hacking &amp; Cybersecurity (2021)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Golang Expert (2024-2025)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-</a:t>
            </a:r>
            <a:endParaRPr dirty="0"/>
          </a:p>
        </p:txBody>
      </p:sp>
      <p:sp>
        <p:nvSpPr>
          <p:cNvPr id="158" name="Google Shape;158;p12"/>
          <p:cNvSpPr txBox="1"/>
          <p:nvPr/>
        </p:nvSpPr>
        <p:spPr>
          <a:xfrm>
            <a:off x="11866337" y="3766775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Sobre a V-Lab</a:t>
            </a:r>
            <a:endParaRPr dirty="0"/>
          </a:p>
        </p:txBody>
      </p:sp>
      <p:sp>
        <p:nvSpPr>
          <p:cNvPr id="163" name="Google Shape;163;p12"/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Sobre </a:t>
            </a:r>
            <a:r>
              <a:rPr lang="en-US" sz="12002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Mim</a:t>
            </a:r>
            <a:endParaRPr dirty="0"/>
          </a:p>
        </p:txBody>
      </p:sp>
      <p:sp>
        <p:nvSpPr>
          <p:cNvPr id="165" name="Google Shape;165;p12"/>
          <p:cNvSpPr txBox="1"/>
          <p:nvPr/>
        </p:nvSpPr>
        <p:spPr>
          <a:xfrm>
            <a:off x="6447519" y="6725124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V-Lab Health</a:t>
            </a:r>
            <a:endParaRPr dirty="0"/>
          </a:p>
        </p:txBody>
      </p:sp>
      <p:sp>
        <p:nvSpPr>
          <p:cNvPr id="166" name="Google Shape;166;p12"/>
          <p:cNvSpPr txBox="1"/>
          <p:nvPr/>
        </p:nvSpPr>
        <p:spPr>
          <a:xfrm>
            <a:off x="6447519" y="7668658"/>
            <a:ext cx="330607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Head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Tecnologia</a:t>
            </a:r>
            <a:endParaRPr lang="en-US" dirty="0"/>
          </a:p>
        </p:txBody>
      </p:sp>
      <p:sp>
        <p:nvSpPr>
          <p:cNvPr id="168" name="Google Shape;168;p12"/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807C402-6ABD-119F-E2E6-94EF2F51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31D3B4FE-4386-516A-3D2D-EDE9CFC933E6}"/>
              </a:ext>
            </a:extLst>
          </p:cNvPr>
          <p:cNvGrpSpPr/>
          <p:nvPr/>
        </p:nvGrpSpPr>
        <p:grpSpPr>
          <a:xfrm>
            <a:off x="1028700" y="829270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ED744B31-EC38-B5FF-7D44-FECD6BEA3E9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22E23532-70D5-B956-6F15-2956D8EBB908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FC0BAD44-9828-52C3-1FF3-D3261BD87CE3}"/>
              </a:ext>
            </a:extLst>
          </p:cNvPr>
          <p:cNvGrpSpPr/>
          <p:nvPr/>
        </p:nvGrpSpPr>
        <p:grpSpPr>
          <a:xfrm>
            <a:off x="1253383" y="1026606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0924107D-55A8-5D5E-CBBF-030500E576E3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C397DC3D-7E06-A299-A704-1E5FE4601FF4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EDA7C251-7BEE-AB86-C78B-61845F23FC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DFF7A36B-4599-3C91-8043-926A9851B89A}"/>
              </a:ext>
            </a:extLst>
          </p:cNvPr>
          <p:cNvSpPr txBox="1"/>
          <p:nvPr/>
        </p:nvSpPr>
        <p:spPr>
          <a:xfrm>
            <a:off x="1464851" y="1110027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OWASP TOP 10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6FB731E9-959E-5ED9-4DD8-61BB79FBA551}"/>
              </a:ext>
            </a:extLst>
          </p:cNvPr>
          <p:cNvSpPr txBox="1"/>
          <p:nvPr/>
        </p:nvSpPr>
        <p:spPr>
          <a:xfrm>
            <a:off x="1148872" y="3102930"/>
            <a:ext cx="9545100" cy="661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cria padrões da indústria, práticas recomendadas, ferramentas e um quadro de avaliação de riscos, sendo constantemente aprimorada pela comunidade. O Top 10 da OWASP é baseado em dados de mais de 200.000 organizações e em pesquisas com profissionais de segurança.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2023: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Quebrado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Criptográficas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Injeção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(SQL, XSS, Command, LDAP, XML, SSTI);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Design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Inseguro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Incorreta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Depreciados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Autenticação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Software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Dados;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Logs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Sequestro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(SSRF)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5E15EF61-6C5C-EFFB-AB37-D8F57CA6757A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F57D6E15-2B26-A4C8-5554-730E4AFC73FE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AF2067F-20F3-A5CE-00F9-72CA69A3F87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6E56D891-A4F9-F53F-F173-475FE401D0EB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4C10DCA2-CB13-4582-BE2C-D4883547D9B8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C1E3B6A5-1C8E-6D45-B231-E7F3CB5F342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524299D6-EC7D-3412-9EBB-1D97CA3D22CC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C065F77-C505-1665-5E13-1813A32323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E4E72D7E-9831-AFC8-4D26-F284946AF9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86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/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/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/>
          <p:cNvSpPr txBox="1"/>
          <p:nvPr/>
        </p:nvSpPr>
        <p:spPr>
          <a:xfrm>
            <a:off x="1028700" y="1292703"/>
            <a:ext cx="88032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DEFESA WEB</a:t>
            </a:r>
            <a:endParaRPr sz="1000" dirty="0"/>
          </a:p>
        </p:txBody>
      </p:sp>
      <p:sp>
        <p:nvSpPr>
          <p:cNvPr id="698" name="Google Shape;698;p28"/>
          <p:cNvSpPr txBox="1"/>
          <p:nvPr/>
        </p:nvSpPr>
        <p:spPr>
          <a:xfrm>
            <a:off x="1363523" y="3774325"/>
            <a:ext cx="6449217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HTTPS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através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Certificados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SSL / TLS;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Input Validation;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Tratamento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Sanitização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Headers de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Cookies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Seguros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WAF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SAST / DAST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1" name="Google Shape;7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EF85D090-785D-8BFE-0E94-5CC09F09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3C51A2B4-0358-15D3-71DF-66EC0550BE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8B29CB26-5D34-D647-A4B9-5D055A1E9B87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73C63516-3DB0-A2BA-4427-BD441DEA89C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436EDB63-D27D-866D-DC57-F6DF168CE0AB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811D43B9-F8C4-40FE-BE5B-0B4E365628AD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1E48BE5F-5B0F-6186-EB50-0FCA12E4A71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331DAB3-D443-5910-58D9-CB0FFEB08DD5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574F642B-27F0-013C-9D4C-2917AC08468F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Headers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EBF8FE99-9D68-37B8-C462-92B287571E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1449355F-4777-BC50-EED2-4073F7211F08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Access-Control-Allow-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Origin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;,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Content Security Policy;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(Prevenção de XSS)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Strict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-Transport-Security (HSTS);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(Força HTTPS)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X-Frame-Options.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(Proteção contra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clickjacking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- Iframes)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45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C8EFA547-E01B-ADA0-A6BA-5280AF9B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F190CD13-988A-BBBB-2877-BB7F4A5A8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91F9D0B8-2D72-CB22-1DC9-F347B4FB6378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397B4A74-AFF8-41C1-3E76-EB804E9526E8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BD86CF56-C542-7801-D153-0E4842497E8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26BD948-15B9-FCB2-6BB3-D4D4D3663C00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DAE9F7E7-D2A9-F0ED-3906-EF0D3AF9D3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155C597E-A697-B582-5781-543F4C82BBB8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7E9A2AC-12FC-89F8-B1BE-07C0DD019743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Cookies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1653C89-EA3A-451B-A362-EABCD54C2F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8587E9DA-E8A9-EECE-C740-EB0D18F3EC29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Secure: Só é enviado se for HTTPS (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Encryptado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HttpOnly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O JS não tem acesso;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SameSite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Evita CSRF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(Envio entre sites);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Domain;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Path.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6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72ADCAB-A40C-E71A-4FAD-818319A8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28EA9E64-0FE7-AE5E-888D-E734538931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F01D857-A619-89E9-A381-8A4DAA72A1F6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B53D5324-FB92-DE88-DBFB-7A44585FFE0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49FBA46-AA2C-3E88-2BBD-F9AD5652653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446124A-44C2-EDD1-F8C7-592F9318C65A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C06FFB-E390-2E72-ACE7-2B90359122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0C297E6-A99F-CCDF-EE42-DAFF7CBA65F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D1E6A93A-1102-6A23-A6BF-FFDAD69A3816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83070A7A-DBB5-0CB4-049B-B98EE720DE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B01A1EB2-34E8-CF81-DDCE-A3569B61A39E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JWT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 – Algoritmo de Assinatura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Informações do usuário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Verifica a autenticidade do Token</a:t>
            </a:r>
          </a:p>
        </p:txBody>
      </p:sp>
    </p:spTree>
    <p:extLst>
      <p:ext uri="{BB962C8B-B14F-4D97-AF65-F5344CB8AC3E}">
        <p14:creationId xmlns:p14="http://schemas.microsoft.com/office/powerpoint/2010/main" val="1390949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397D95A-325A-59D2-E1BA-D6B30321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A8145832-7F04-CC71-9DBC-86276C4E5D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592D9171-1FE9-F80F-FB11-00228A230B41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2125591D-50B7-6D3C-9D74-21FD884DFC45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A3E6AFCD-5D95-7CA3-6CA6-703CF51A5C86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EA52DD7-B37C-D64A-921B-0D50152E9D04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55D1E813-0B94-C4CE-6123-BF59702A643B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C93B9297-CED3-37D7-11D6-26CAF6DFF77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4A4A125E-E81F-332F-3EB1-C1D95887AC0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WAF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BD702624-C470-DAAC-348C-FC2D367190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7FA708AA-9AF5-3716-AC5B-2F491C3FCC73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Filtragem de todo o tráfego para aquela aplicação;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Regras Personalizáveis;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DDoS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Protection;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Relatórios e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Observabilidade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72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0EACEC4C-C802-829E-10E3-B2E22C53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A0479B8-45EF-39B9-2EE2-C638E1FAD4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85C4DCE-F2B8-9546-8E1C-F70E04E2DDA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4F7A1F75-D340-669F-D19D-2F1BE25B8DA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6558BE6-1E06-244C-D263-E64494B864D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2E25058-B5D0-E71E-2BA1-557DD5A347DE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4B6317E3-F699-391B-AA6E-590DFC1981F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479B8260-EE3A-D159-D47D-5B02BA156C7A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F7E803AB-DA18-1857-9C95-0B99EE8B3AF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SAST / DAST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C54F4BD-311F-3E76-710B-AAB06D0D6F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E6C6FFE6-FF47-87FA-91AA-A885E322B4D1}"/>
              </a:ext>
            </a:extLst>
          </p:cNvPr>
          <p:cNvSpPr txBox="1"/>
          <p:nvPr/>
        </p:nvSpPr>
        <p:spPr>
          <a:xfrm>
            <a:off x="982751" y="3128869"/>
            <a:ext cx="6829989" cy="67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Estáticas e Dinâmicas do código.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Antes de efetuar os deploys para os ambientes de interesse, o código passa por testes de segurança que garantem que nenhuma vulnerabilidade está subindo.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SAST – Verifica baseado no código sem executar e escaneia as bibliotecas e dependências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DAST – Coloca em Runtime o código e faz uma análise de vulnerabilidades.</a:t>
            </a:r>
          </a:p>
        </p:txBody>
      </p:sp>
    </p:spTree>
    <p:extLst>
      <p:ext uri="{BB962C8B-B14F-4D97-AF65-F5344CB8AC3E}">
        <p14:creationId xmlns:p14="http://schemas.microsoft.com/office/powerpoint/2010/main" val="358372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1D1F15FD-750A-4611-4734-CB2BB3E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88065A27-6517-964B-2275-FA4059026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B41AF66-EF59-C995-7233-E23A0F6F298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C38317F7-9B1A-2E0D-9AF6-21E6A1D09BE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82D017B2-EFE2-9BA4-15A3-4E48C50071A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B70C3746-688E-F538-A5E7-EB28F2D36BB6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F089E75-70B9-D862-CF1F-B5828B632B0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56EB2D58-C5B7-A634-F83D-B3FB8FB04D5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85698070-33CB-C609-CE9A-3250D51E3F9D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INSTALL DVWA</a:t>
            </a: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632697-85BB-F33D-1CFB-B9B359B12128}"/>
              </a:ext>
            </a:extLst>
          </p:cNvPr>
          <p:cNvSpPr txBox="1"/>
          <p:nvPr/>
        </p:nvSpPr>
        <p:spPr>
          <a:xfrm>
            <a:off x="982751" y="3128869"/>
            <a:ext cx="6829989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DVWA é uma aplicação criada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propositamente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ser vulnerável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Damn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Vulnerable Web Application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sudo bash -c "$(curl --fail --show-error --silent --location 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https://raw.githubusercontent.com/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IamCarron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/DVWA-Script/main/Install-DVWA.sh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)“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start 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start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http://localhost/DVWA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1026" name="Picture 2" descr="Setup do DVWA( Damn Vulnerable Web Application) no Debian 8 com LAMP  simples - Nanoshots | Cloud &amp; DevOps &amp; Security">
            <a:extLst>
              <a:ext uri="{FF2B5EF4-FFF2-40B4-BE49-F238E27FC236}">
                <a16:creationId xmlns:a16="http://schemas.microsoft.com/office/drawing/2014/main" id="{A0D21CA5-65B1-6D5E-93AF-8E078FB0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30" y="3926864"/>
            <a:ext cx="4325816" cy="24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7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7AE87C8B-7DBD-E0E0-9017-967BE258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4939CD7-CF88-16FD-8F3B-425DD629E0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46E5F61-698A-4F25-539F-171B6BE65D2F}"/>
              </a:ext>
            </a:extLst>
          </p:cNvPr>
          <p:cNvGrpSpPr/>
          <p:nvPr/>
        </p:nvGrpSpPr>
        <p:grpSpPr>
          <a:xfrm>
            <a:off x="298368" y="2438097"/>
            <a:ext cx="7782378" cy="4568757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DA87244E-3607-C2A9-6BB5-66C6CD622A54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C0E2F54E-822B-5507-B434-588C80D4C4B7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9C905A88-30CD-8855-5680-96B49C3ECEAA}"/>
              </a:ext>
            </a:extLst>
          </p:cNvPr>
          <p:cNvGrpSpPr/>
          <p:nvPr/>
        </p:nvGrpSpPr>
        <p:grpSpPr>
          <a:xfrm>
            <a:off x="496011" y="2712710"/>
            <a:ext cx="7782378" cy="4074952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B705CF-3BC9-A283-6FE0-1CF2C91556C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805BBD6D-22FD-7388-BF4B-0DE4FC7487F7}"/>
                </a:ext>
              </a:extLst>
            </p:cNvPr>
            <p:cNvSpPr txBox="1"/>
            <p:nvPr/>
          </p:nvSpPr>
          <p:spPr>
            <a:xfrm>
              <a:off x="0" y="-47625"/>
              <a:ext cx="1935410" cy="860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41DA731-F511-2883-61F0-9C7427CE9E7E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Brute Force</a:t>
            </a: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C4D113-A28B-B75C-68AE-6C2522FEA4DA}"/>
              </a:ext>
            </a:extLst>
          </p:cNvPr>
          <p:cNvSpPr txBox="1"/>
          <p:nvPr/>
        </p:nvSpPr>
        <p:spPr>
          <a:xfrm>
            <a:off x="982751" y="3128869"/>
            <a:ext cx="682998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Ativar o Proxy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Entrar no DVWA e capturar uma request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Mandar para o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Intruder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Fazer download de um dicionário de senhas;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Importar o dicionário e iniciar o ataque;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2050" name="Picture 2" descr="Burp, Collaborate, and Listen: A ...">
            <a:extLst>
              <a:ext uri="{FF2B5EF4-FFF2-40B4-BE49-F238E27FC236}">
                <a16:creationId xmlns:a16="http://schemas.microsoft.com/office/drawing/2014/main" id="{BDBC02FB-82F7-B9AD-79E2-F66BD171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778" y="3909538"/>
            <a:ext cx="3983002" cy="23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4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A5832B7D-37D0-C2D6-203E-7458CD11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5538B036-4589-9D14-9C98-A3A396C2CC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396" y="1292703"/>
            <a:ext cx="9046220" cy="953396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630052C5-2932-3F87-B7EC-D0EDCF05FCEA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Livros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1026" name="Picture 2" descr="Técnicas de Invasão: Aprenda as técnicas usadas por hackers em invasões  reais | Amazon.com.br">
            <a:extLst>
              <a:ext uri="{FF2B5EF4-FFF2-40B4-BE49-F238E27FC236}">
                <a16:creationId xmlns:a16="http://schemas.microsoft.com/office/drawing/2014/main" id="{8E66B01E-EF53-1DA2-28E2-AC851215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63" y="2801331"/>
            <a:ext cx="3833446" cy="619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test em Aplicações web | Amazon.com.br">
            <a:extLst>
              <a:ext uri="{FF2B5EF4-FFF2-40B4-BE49-F238E27FC236}">
                <a16:creationId xmlns:a16="http://schemas.microsoft.com/office/drawing/2014/main" id="{80508D6E-836B-979D-0BAA-613F2DE3E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64" y="2942129"/>
            <a:ext cx="4244364" cy="59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ção ao Web Hacking: Ferramentas e técnicas para invasão de  aplicações web eBook : Pauli, Josh: Amazon.com.br: Loja Kindle">
            <a:extLst>
              <a:ext uri="{FF2B5EF4-FFF2-40B4-BE49-F238E27FC236}">
                <a16:creationId xmlns:a16="http://schemas.microsoft.com/office/drawing/2014/main" id="{C71F094D-6EBD-FE85-A9B9-F977F2F0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488" y="2942129"/>
            <a:ext cx="3814686" cy="546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1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83E2FFA-1540-7C1A-094F-59EF7B16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7C8FB20-B032-C1F3-C109-3E23A39049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D4A05AEE-8F16-25A1-24C2-48C19988BAD2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CD26BFD2-F1C1-7F41-7A81-509CF51A4D61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77341D07-6B0B-07FB-846A-372EC72DFD21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F8F293A1-E0FD-1CF2-9C59-C065474EBD96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909C9B0-6B96-42C8-02DC-D390230584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29A30A18-C65B-08A2-A323-24229697977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AC6136FA-EB88-CBCE-5D7F-D4431A2F0A08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119BE281-12DE-6139-1B61-C4DDCC4D3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2118ECE-EADA-BD95-05C0-D569DF7BB1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3B834C9B-7FA8-3B49-513E-E03110FDF233}"/>
              </a:ext>
            </a:extLst>
          </p:cNvPr>
          <p:cNvGrpSpPr/>
          <p:nvPr/>
        </p:nvGrpSpPr>
        <p:grpSpPr>
          <a:xfrm>
            <a:off x="5357302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B68AD995-CE90-B494-DF90-98D37A5034A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CC8F7E0-985D-FF09-368D-F5EEAB64F0E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21DE8D65-A3E5-29FD-3296-313807E3C555}"/>
              </a:ext>
            </a:extLst>
          </p:cNvPr>
          <p:cNvGrpSpPr/>
          <p:nvPr/>
        </p:nvGrpSpPr>
        <p:grpSpPr>
          <a:xfrm>
            <a:off x="8970515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15EAA63-5B3B-C870-1709-902313536C1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C69DDC16-5F3E-C157-E128-50AE498FF6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2ABF952-3223-F491-A764-AAF17A64839D}"/>
              </a:ext>
            </a:extLst>
          </p:cNvPr>
          <p:cNvGrpSpPr/>
          <p:nvPr/>
        </p:nvGrpSpPr>
        <p:grpSpPr>
          <a:xfrm>
            <a:off x="5196948" y="3947809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4B0528DF-EB1E-1975-85EB-7F2DEB0AF4D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3DFA7EF9-CCDE-9685-D309-F7CC85762B1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017C754C-0ACA-28DE-47D0-7125CA4CD64A}"/>
              </a:ext>
            </a:extLst>
          </p:cNvPr>
          <p:cNvSpPr txBox="1"/>
          <p:nvPr/>
        </p:nvSpPr>
        <p:spPr>
          <a:xfrm>
            <a:off x="1006914" y="6142321"/>
            <a:ext cx="3708267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Cybersecurity</a:t>
            </a:r>
            <a:endParaRPr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99BF4FD6-4327-7ADD-B393-8726018F5C1A}"/>
              </a:ext>
            </a:extLst>
          </p:cNvPr>
          <p:cNvSpPr txBox="1"/>
          <p:nvPr/>
        </p:nvSpPr>
        <p:spPr>
          <a:xfrm>
            <a:off x="8738055" y="6129076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Frontend</a:t>
            </a:r>
            <a:endParaRPr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3974A2CE-9036-F9A8-0529-38D110B87BAF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E0068F53-F4ED-7CC9-70AD-91A22794A6A6}"/>
              </a:ext>
            </a:extLst>
          </p:cNvPr>
          <p:cNvGrpSpPr/>
          <p:nvPr/>
        </p:nvGrpSpPr>
        <p:grpSpPr>
          <a:xfrm>
            <a:off x="8813852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2BB84BAA-0DEF-66DF-1BBB-755CB734CD7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8CF2FAC0-1293-75AB-2215-FEFB08C29B9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2AD46EE6-D41A-C81D-96A3-E2FB3231076C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Infoeste 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7B8FB3EE-F3A0-40A1-23BC-826223F21896}"/>
              </a:ext>
            </a:extLst>
          </p:cNvPr>
          <p:cNvSpPr txBox="1"/>
          <p:nvPr/>
        </p:nvSpPr>
        <p:spPr>
          <a:xfrm>
            <a:off x="9056202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3BED72DC-B24D-0D37-D683-DE00DDB95992}"/>
              </a:ext>
            </a:extLst>
          </p:cNvPr>
          <p:cNvSpPr txBox="1"/>
          <p:nvPr/>
        </p:nvSpPr>
        <p:spPr>
          <a:xfrm>
            <a:off x="5214189" y="6142321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Backend</a:t>
            </a:r>
            <a:endParaRPr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61D245D-3950-7D27-3664-197B220FEF3E}"/>
              </a:ext>
            </a:extLst>
          </p:cNvPr>
          <p:cNvSpPr txBox="1"/>
          <p:nvPr/>
        </p:nvSpPr>
        <p:spPr>
          <a:xfrm>
            <a:off x="5384196" y="4229473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BDDF61D4-7175-5734-8289-C380E2E82BF0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7AE49E57-15FC-A6A5-14E1-3245221182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ED776DA-E72A-808F-B4A2-C881ED0741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FC64E679-E27F-F28F-77CE-3409C2BE72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44278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849FE5C-F969-7C53-8C31-E94C27D61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8057"/>
            <a:ext cx="3112938" cy="824442"/>
          </a:xfrm>
          <a:prstGeom prst="rect">
            <a:avLst/>
          </a:prstGeom>
        </p:spPr>
      </p:pic>
      <p:grpSp>
        <p:nvGrpSpPr>
          <p:cNvPr id="3" name="Google Shape;149;p12">
            <a:extLst>
              <a:ext uri="{FF2B5EF4-FFF2-40B4-BE49-F238E27FC236}">
                <a16:creationId xmlns:a16="http://schemas.microsoft.com/office/drawing/2014/main" id="{F1C37C35-0837-3301-D2E2-94FE4FE86223}"/>
              </a:ext>
            </a:extLst>
          </p:cNvPr>
          <p:cNvGrpSpPr/>
          <p:nvPr/>
        </p:nvGrpSpPr>
        <p:grpSpPr>
          <a:xfrm>
            <a:off x="12197575" y="4128635"/>
            <a:ext cx="1731395" cy="1912221"/>
            <a:chOff x="0" y="-47625"/>
            <a:chExt cx="456005" cy="503630"/>
          </a:xfrm>
        </p:grpSpPr>
        <p:sp>
          <p:nvSpPr>
            <p:cNvPr id="4" name="Google Shape;150;p12">
              <a:extLst>
                <a:ext uri="{FF2B5EF4-FFF2-40B4-BE49-F238E27FC236}">
                  <a16:creationId xmlns:a16="http://schemas.microsoft.com/office/drawing/2014/main" id="{601AA024-34F4-B483-B24F-5D770F49AC75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Google Shape;151;p12">
              <a:extLst>
                <a:ext uri="{FF2B5EF4-FFF2-40B4-BE49-F238E27FC236}">
                  <a16:creationId xmlns:a16="http://schemas.microsoft.com/office/drawing/2014/main" id="{CE767506-7512-E6A7-55AC-099805B63EC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58;p12">
            <a:extLst>
              <a:ext uri="{FF2B5EF4-FFF2-40B4-BE49-F238E27FC236}">
                <a16:creationId xmlns:a16="http://schemas.microsoft.com/office/drawing/2014/main" id="{DFE85501-A818-91B7-E492-49BCE601586F}"/>
              </a:ext>
            </a:extLst>
          </p:cNvPr>
          <p:cNvSpPr txBox="1"/>
          <p:nvPr/>
        </p:nvSpPr>
        <p:spPr>
          <a:xfrm>
            <a:off x="12060666" y="6139143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UI / UX</a:t>
            </a:r>
            <a:endParaRPr dirty="0"/>
          </a:p>
        </p:txBody>
      </p:sp>
      <p:grpSp>
        <p:nvGrpSpPr>
          <p:cNvPr id="7" name="Google Shape;160;p12">
            <a:extLst>
              <a:ext uri="{FF2B5EF4-FFF2-40B4-BE49-F238E27FC236}">
                <a16:creationId xmlns:a16="http://schemas.microsoft.com/office/drawing/2014/main" id="{59AE5588-361F-22FC-8875-B15EE06C478E}"/>
              </a:ext>
            </a:extLst>
          </p:cNvPr>
          <p:cNvGrpSpPr/>
          <p:nvPr/>
        </p:nvGrpSpPr>
        <p:grpSpPr>
          <a:xfrm>
            <a:off x="12040912" y="4006362"/>
            <a:ext cx="1731395" cy="1912221"/>
            <a:chOff x="0" y="-47625"/>
            <a:chExt cx="456005" cy="503630"/>
          </a:xfrm>
        </p:grpSpPr>
        <p:sp>
          <p:nvSpPr>
            <p:cNvPr id="8" name="Google Shape;161;p12">
              <a:extLst>
                <a:ext uri="{FF2B5EF4-FFF2-40B4-BE49-F238E27FC236}">
                  <a16:creationId xmlns:a16="http://schemas.microsoft.com/office/drawing/2014/main" id="{6D73C4F3-F0F7-5EC2-9A01-FEA018A5D32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Google Shape;162;p12">
              <a:extLst>
                <a:ext uri="{FF2B5EF4-FFF2-40B4-BE49-F238E27FC236}">
                  <a16:creationId xmlns:a16="http://schemas.microsoft.com/office/drawing/2014/main" id="{5CF73D68-13D3-196F-4CC9-B9FF91B4D6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04.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86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5153B5E0-29A8-CC29-0E14-9DA2DD12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D818509-DA76-982A-7A39-E56E101BBC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76BC7606-4F33-DD5E-B0CE-15D86A1BF9BA}"/>
              </a:ext>
            </a:extLst>
          </p:cNvPr>
          <p:cNvGrpSpPr/>
          <p:nvPr/>
        </p:nvGrpSpPr>
        <p:grpSpPr>
          <a:xfrm>
            <a:off x="298367" y="2438097"/>
            <a:ext cx="7948817" cy="7647197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6F0FB64F-01E8-1CFE-14A3-011DB6C195A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F90B368B-5B48-5F81-81AF-02871764E23A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75B1BFB8-5E0E-E249-4997-36DABE9EAF77}"/>
              </a:ext>
            </a:extLst>
          </p:cNvPr>
          <p:cNvGrpSpPr/>
          <p:nvPr/>
        </p:nvGrpSpPr>
        <p:grpSpPr>
          <a:xfrm>
            <a:off x="496010" y="2712709"/>
            <a:ext cx="7948817" cy="6820665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EE456B85-E07C-AACF-8F35-6BCEBEA8A048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F68FE216-7E19-4E89-23EE-5F798091A98B}"/>
                </a:ext>
              </a:extLst>
            </p:cNvPr>
            <p:cNvSpPr txBox="1"/>
            <p:nvPr/>
          </p:nvSpPr>
          <p:spPr>
            <a:xfrm>
              <a:off x="0" y="-47625"/>
              <a:ext cx="1935410" cy="860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0BF4704D-2474-2B79-E3FD-5B373B4311BB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Desafio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7995AF3A-AF25-B7BB-9373-19A982F606DA}"/>
              </a:ext>
            </a:extLst>
          </p:cNvPr>
          <p:cNvSpPr txBox="1"/>
          <p:nvPr/>
        </p:nvSpPr>
        <p:spPr>
          <a:xfrm>
            <a:off x="982751" y="3128869"/>
            <a:ext cx="7264433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Para participar do processo de estágio!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Prazo: 3 dias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Enviar o arquivo compactado ou o link do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github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</a:t>
            </a: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henrique.otsuka@vlabhealth.com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Frontend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: </a:t>
            </a: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https://www.figma.com/design/uLpiQrLrnpG370taxREtTn/Dashboard-UI-Kit---Dashboard-(Community)-(Copy)?node-id=0-1&amp;t=Qzf6Q1vJz4Wx5dmL-1</a:t>
            </a:r>
            <a:endParaRPr lang="pt-BR" sz="180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Backend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: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https://github.com/hydde7/desafio-enigma</a:t>
            </a:r>
            <a:endParaRPr lang="pt-BR" sz="180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Montserrat"/>
                <a:sym typeface="Montserrat"/>
              </a:rPr>
              <a:t>Meu </a:t>
            </a:r>
            <a:r>
              <a:rPr lang="pt-BR" sz="1800" dirty="0" err="1">
                <a:solidFill>
                  <a:schemeClr val="bg1"/>
                </a:solidFill>
                <a:latin typeface="Montserrat"/>
                <a:sym typeface="Montserrat"/>
              </a:rPr>
              <a:t>linkedin</a:t>
            </a:r>
            <a:r>
              <a:rPr lang="pt-BR" sz="1800" dirty="0">
                <a:solidFill>
                  <a:schemeClr val="bg1"/>
                </a:solidFill>
                <a:latin typeface="Montserrat"/>
                <a:sym typeface="Montserrat"/>
              </a:rPr>
              <a:t>: </a:t>
            </a:r>
            <a:r>
              <a:rPr lang="pt-BR" sz="1800" dirty="0">
                <a:solidFill>
                  <a:schemeClr val="accent1"/>
                </a:solidFill>
                <a:latin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https://www.linkedin.com/in/henrique-otsuka/</a:t>
            </a:r>
            <a:endParaRPr lang="pt-BR" sz="1800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Montserrat"/>
                <a:sym typeface="Montserrat"/>
              </a:rPr>
              <a:t>Github: </a:t>
            </a:r>
            <a:r>
              <a:rPr lang="pt-BR" sz="1800" u="sng" dirty="0">
                <a:solidFill>
                  <a:schemeClr val="accent1"/>
                </a:solidFill>
                <a:latin typeface="Montserrat"/>
                <a:sym typeface="Montserrat"/>
              </a:rPr>
              <a:t>https://github.com/HenriqueOtsuka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643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55F091B-03AF-43FB-C57C-C148A1DE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AD70030-7C9F-5F7B-ADA1-DC40E4FFD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595EEA84-135A-01DA-313F-1A33AD1040A3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E0AE070-7D2D-FB1E-992E-401141EF0FD8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6E5544EA-BCCE-7B5C-5970-27B5AB3DE8D7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28A96BA7-7A0A-ED4C-09BE-EF2D19504A3B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3A3A65F-FE3A-9D57-B214-394E569C245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A0D552DC-CCE2-0B45-62A6-F673B1A024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CCAFCA82-4BD9-50BF-D65C-3D5D7B011982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E0723C0C-E52A-1AAD-ACAF-C82199954C1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E098303C-FA7D-F770-F47F-758E07AA7DCC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7DE10C0E-AF2D-C06D-1C47-964F5062CAF9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69101E02-DFDC-6A2B-2ED7-4C491875F88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516BE69A-5DAA-ECD6-7E4F-46DF0B8CB0A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93D1BCE-F766-A00B-8939-B2975A8CD6EE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2FEB32AA-EAED-0008-B347-51F72516C5C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2BEF0064-918F-11A3-0804-5B36B2B91D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E629ECA-E797-8485-57DA-B830EE184818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BC9F1B9A-A32E-4A65-A96C-B310120C337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00376477-94B0-E63B-379D-341E192E87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C5597941-C2DD-E603-D1B7-27BAA0AB5EA9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F386DF37-5718-6710-60DB-1D2264D5A9D1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D21B279D-E6F0-A666-91F4-C7C33BEE8E9C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CC614C19-09A9-B491-BA30-C54BF2CDC35C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0A37E955-A022-68A8-4D94-F3893097B22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2CC54EF4-BB97-C3F9-261B-9715DC2D184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87C002A-5EC5-7403-FF06-092318AD4115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A05733EC-2B25-D378-A91B-513AF19EBC0D}"/>
              </a:ext>
            </a:extLst>
          </p:cNvPr>
          <p:cNvSpPr txBox="1"/>
          <p:nvPr/>
        </p:nvSpPr>
        <p:spPr>
          <a:xfrm>
            <a:off x="1091190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6C8FB2C7-98FB-6D6B-5BEC-ACC231FA6F13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Tendências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Futuro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B98EBF6D-355B-2B5C-8A0E-05884277B2BE}"/>
              </a:ext>
            </a:extLst>
          </p:cNvPr>
          <p:cNvSpPr txBox="1"/>
          <p:nvPr/>
        </p:nvSpPr>
        <p:spPr>
          <a:xfrm>
            <a:off x="5680030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DC26D7B3-FB56-21ED-5144-9A4B93500452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CF0A49F1-2063-5E14-9F2D-7E8EDBB05C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DE93B065-9942-EE6B-9C25-AF69836DDB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8C404B01-E2C0-76D1-0FD9-4AC865346DA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49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96FCEEE-239C-0824-E5D9-72102E40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726733D2-C266-863C-FE75-726B9D9105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6E32A016-C15B-F3D8-65E8-DDAECDD9BB6F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DE324BE8-896A-E0F8-A1B6-DB70BC521845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F1C785C9-1D13-327D-8AC1-E7DE3EEB1A88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C7385E51-3A15-C6B7-783C-9585ED4A481F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0EB17859-9CFF-C02A-AEEE-5F3F36E22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93EFAF1B-CE2D-D72F-B733-4807D2A8519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238A0CC7-5C14-05EC-AB95-736389DEDB14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73409C9B-2376-49AB-A88A-3710ED0B5B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C142E5DD-B546-7F97-C0AF-1AAB080570A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85531D71-7327-9B7F-C689-F992FC2BE806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CBAFD546-72C5-1DAF-305D-C0BE0989B9B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4414C37A-3611-FBDF-0EFF-FD8A07B258BE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29FBC8D-35A9-58E2-D4A6-DB4C9FF8CFCF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44DB2BDF-C6F9-2C7B-A65A-9EA2D2FF8DE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FAFC24F0-8ABC-6132-4668-550711BD4F3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90277385-A779-4346-8EA3-31A2EB6AA832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8930CC45-48CD-14D0-5129-A51352BAD78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1E8090D7-B165-AFF3-028E-8B86F36A250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721AE29B-A80B-A555-E716-808921364149}"/>
              </a:ext>
            </a:extLst>
          </p:cNvPr>
          <p:cNvSpPr txBox="1"/>
          <p:nvPr/>
        </p:nvSpPr>
        <p:spPr>
          <a:xfrm>
            <a:off x="1028700" y="6775137"/>
            <a:ext cx="370826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5301279-56D8-7AEA-7CA0-AC8D0A5C51BE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Web Purple Approach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76DC07C7-FC5F-8217-4083-61FE10BE3A0F}"/>
              </a:ext>
            </a:extLst>
          </p:cNvPr>
          <p:cNvSpPr txBox="1"/>
          <p:nvPr/>
        </p:nvSpPr>
        <p:spPr>
          <a:xfrm>
            <a:off x="1189054" y="4256367"/>
            <a:ext cx="1410687" cy="55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	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BB333B16-E754-4B7A-8337-7F15654F9680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B7E5E083-6839-E111-986B-A8D1400C30B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36F90295-3CB4-C2E9-4255-63B2EA43A75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FC344366-52E6-981B-733E-DC97EA119FAE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0B5286F-0E91-C4BE-5A48-E1371F32AE76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06.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1D71CDC1-84CC-AADF-B517-291A73B39678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Introdução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à Cyber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5FACDAF-C6DE-02A3-377A-0D37DFE2CD65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66EFB6FD-8A56-ACD3-CD88-C6DD1DBF8133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114AB20C-7712-93BE-0255-D01716259B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6ED6201-8E9F-F144-0B2D-4BDD402E2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682EDFE7-BC59-29D8-E901-61AB2695AB6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8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FDB9F34-F686-7802-86EF-A32595AE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39649FEF-27E6-B1AD-87C3-92ED49653F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7FD14B5F-82FE-7D83-0E79-C0730AC76518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1A45FF1-969A-E570-A0AF-A2109E140496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0B9C545B-6802-CA5A-4BDE-6B0B0C4DB150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B20DCC30-C357-DCC2-69D9-C7ADCA1CE851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996632C3-A23A-6803-1B71-7C4B489FFD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7CEF9282-8CFE-6D73-70F0-68575CF1D1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E04DF3CE-6B98-6AB9-D9DA-40A6FB64B72E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AC8ADFD8-D207-D6C2-DC83-8F5DFB931F4C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9628CCC-D53A-BEEC-DB69-559D685E939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52101D60-6AEB-1EFE-E1DB-2F787CCC4C84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5B17EA36-59C7-CE87-56D1-87420D41886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9DAEDC7-0A00-17CA-0A13-A1F097D18CE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9ADDFB51-FEE4-1D45-028E-957F90973075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B2D7721-CCDF-4E09-19FE-55AA6AA723E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8DC0188B-49A8-E53F-6784-A1D64487F4A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E6D7CC05-2378-4C9C-3FD7-704E8C43B1B6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FA7F6011-7F48-202F-D241-64DBA10F4D1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6B57E072-BDD7-3ADA-04A4-168A18FDA46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872ED60B-07EB-D55D-CC2D-64BAC7887ECD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OWASP 10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F70D1F5-89CD-C8EA-D475-CDCFFB3EACD2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Pentest &amp; </a:t>
            </a:r>
            <a:r>
              <a:rPr lang="en-US" sz="48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Mitigação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A80A6938-1E53-C45D-69ED-FF909DD66987}"/>
              </a:ext>
            </a:extLst>
          </p:cNvPr>
          <p:cNvSpPr txBox="1"/>
          <p:nvPr/>
        </p:nvSpPr>
        <p:spPr>
          <a:xfrm>
            <a:off x="118905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07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AC6E307D-3CB3-54E8-0855-AF3FDE2F7EFF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670D108C-3A09-C130-F06B-F61FC029FF9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51E9055E-6E46-937F-AACF-2ABFEE80157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23890A0-902A-F318-E36F-073522DA44A1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5CB575D-598E-A7A2-DF39-D73E7771C72B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4F3C6DFC-D408-E5C9-4B6E-08B91D12A5FD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Defesa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FA89F70D-374A-C564-84F0-1B31E140A85E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0EDA2E9E-4EB9-271F-2B23-563B2070F638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B724973B-E4AF-1275-EDB9-650E11E519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15D93593-A662-49A1-9453-B4A06A1D50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7599F012-34A3-EBCB-2ABC-475BD057C25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22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atuais</a:t>
            </a: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sobre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7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3545218" y="4371281"/>
            <a:ext cx="71742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Aumento de 154% de Incidentes de Segurança na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Ransomwares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Phishing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DDoS</a:t>
            </a: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Day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Chain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/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/>
          <p:cNvSpPr txBox="1"/>
          <p:nvPr/>
        </p:nvSpPr>
        <p:spPr>
          <a:xfrm>
            <a:off x="5567248" y="2389373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Ransomware</a:t>
            </a:r>
            <a:endParaRPr dirty="0"/>
          </a:p>
        </p:txBody>
      </p:sp>
      <p:sp>
        <p:nvSpPr>
          <p:cNvPr id="300" name="Google Shape;300;p16"/>
          <p:cNvSpPr txBox="1"/>
          <p:nvPr/>
        </p:nvSpPr>
        <p:spPr>
          <a:xfrm>
            <a:off x="4675838" y="3706502"/>
            <a:ext cx="3963000" cy="36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alware que criptografa os arquivos ou bloqueia o acesso ao sistema da vítima, tornando dados e serviços indisponíveis. Os criminosos exigem um resgate financeiro (geralmente em criptomoedas) para restaurar o acesso ou descriptografar os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WannaCry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– Protocolo SMB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301" name="Google Shape;301;p16"/>
          <p:cNvSpPr txBox="1"/>
          <p:nvPr/>
        </p:nvSpPr>
        <p:spPr>
          <a:xfrm>
            <a:off x="9823480" y="3706502"/>
            <a:ext cx="3963000" cy="28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de fraudes onde os atacantes tentam enganar as vítimas para que revelem informações pessoais, como senhas e dados bancários. Geralmente é feito por meio de e-mails, mensagens ou sites falsificados que se assemelham a entidades legítimas. </a:t>
            </a:r>
            <a:endParaRPr lang="en-US" sz="1100" dirty="0"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8;p16">
            <a:extLst>
              <a:ext uri="{FF2B5EF4-FFF2-40B4-BE49-F238E27FC236}">
                <a16:creationId xmlns:a16="http://schemas.microsoft.com/office/drawing/2014/main" id="{70A7904C-CB31-EDD4-D8B7-6BBACAA26AF0}"/>
              </a:ext>
            </a:extLst>
          </p:cNvPr>
          <p:cNvSpPr txBox="1"/>
          <p:nvPr/>
        </p:nvSpPr>
        <p:spPr>
          <a:xfrm>
            <a:off x="10672562" y="2339298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Phishing</a:t>
            </a:r>
            <a:endParaRPr dirty="0"/>
          </a:p>
        </p:txBody>
      </p:sp>
      <p:pic>
        <p:nvPicPr>
          <p:cNvPr id="4" name="Picture 3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40B7175C-1167-2903-CE1B-0E37930F5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820" y="2473799"/>
            <a:ext cx="913962" cy="913962"/>
          </a:xfrm>
          <a:prstGeom prst="rect">
            <a:avLst/>
          </a:prstGeom>
        </p:spPr>
      </p:pic>
      <p:pic>
        <p:nvPicPr>
          <p:cNvPr id="7" name="Picture 6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5F01C0FA-44FD-9B02-8ED4-5C9A8EE866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137" y="2473799"/>
            <a:ext cx="2370900" cy="2370900"/>
          </a:xfrm>
          <a:prstGeom prst="rect">
            <a:avLst/>
          </a:prstGeom>
        </p:spPr>
      </p:pic>
      <p:pic>
        <p:nvPicPr>
          <p:cNvPr id="10" name="Picture 9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F444D8FE-CF78-878B-FC44-8DF921B1A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153" y="5094233"/>
            <a:ext cx="2145574" cy="2145574"/>
          </a:xfrm>
          <a:prstGeom prst="rect">
            <a:avLst/>
          </a:prstGeom>
        </p:spPr>
      </p:pic>
      <p:pic>
        <p:nvPicPr>
          <p:cNvPr id="11" name="Picture 10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0E7FC33C-2FB2-69FE-FD33-BA9FF4313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2611" y="2578660"/>
            <a:ext cx="645766" cy="645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8A9A6A80-A331-0D74-3DC7-B64AA7F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F792F995-34E1-58E8-2996-4DE319666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AF877394-9D28-4139-3C9F-B61B032846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6CE0A99-0BB1-680E-4DA4-4D0E16162D32}"/>
              </a:ext>
            </a:extLst>
          </p:cNvPr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45890C8B-FB5E-970E-25E2-0323EF0F9E49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FF9123B6-5C78-F627-C7BA-57FCAC94EA91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7BBCAB65-BAB3-DBE3-BB4A-E2F7396F82C7}"/>
              </a:ext>
            </a:extLst>
          </p:cNvPr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F58FD643-4917-B225-8619-37B521C3B8A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28170F26-7EF2-6D0F-25E8-64C26D4B7B0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2608CDE-24E5-D557-0124-EF4F56960C96}"/>
              </a:ext>
            </a:extLst>
          </p:cNvPr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33D7812-8568-5695-5FF3-019DB9CD020F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F9BF4A8C-EBD0-D882-78C1-FFD456620626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F623615A-CA17-1685-E384-92D303252D7C}"/>
              </a:ext>
            </a:extLst>
          </p:cNvPr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C99F318A-BF6E-A633-BE11-56D879FEE1C6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D5AFBB13-B3C6-1F98-0269-BD7CC015342A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C0AC6C25-3713-B71A-C3DC-EBB4C16E4D1E}"/>
              </a:ext>
            </a:extLst>
          </p:cNvPr>
          <p:cNvSpPr txBox="1"/>
          <p:nvPr/>
        </p:nvSpPr>
        <p:spPr>
          <a:xfrm>
            <a:off x="5997427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DDoS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3E753A-798C-035F-6D0D-493CC5C8161C}"/>
              </a:ext>
            </a:extLst>
          </p:cNvPr>
          <p:cNvSpPr txBox="1"/>
          <p:nvPr/>
        </p:nvSpPr>
        <p:spPr>
          <a:xfrm>
            <a:off x="10904388" y="2373790"/>
            <a:ext cx="24416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Misconfig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6EF7DBA9-E45A-3FC5-0224-C7CD22856478}"/>
              </a:ext>
            </a:extLst>
          </p:cNvPr>
          <p:cNvSpPr txBox="1"/>
          <p:nvPr/>
        </p:nvSpPr>
        <p:spPr>
          <a:xfrm>
            <a:off x="4675838" y="3706502"/>
            <a:ext cx="3963000" cy="35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Ataque onde múltiplos sistemas comprometidos são usados para inundar um alvo com tráfego excessivo, visando sobrecarregar os recursos do servidor ou rede. O objetivo é tornar os serviços indisponíveis para usuários legítimos, causando interrupções significativas. Esses ataques podem utilizar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botnets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são redes de dispositivos infectados</a:t>
            </a:r>
            <a:endParaRPr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C02B4314-28E0-9FD4-F8E8-A1A2B65D4024}"/>
              </a:ext>
            </a:extLst>
          </p:cNvPr>
          <p:cNvSpPr txBox="1"/>
          <p:nvPr/>
        </p:nvSpPr>
        <p:spPr>
          <a:xfrm>
            <a:off x="9823480" y="3706502"/>
            <a:ext cx="3963000" cy="414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Erros ou falhas na configuração de sistemas, aplicativos ou redes que podem levar a vulnerabilidades de segurança ou falhas operacionais. Esses erros podem ocorrer em servidores web, bancos de dados, firewalls e serviços em nuvem, resultando em exposição não intencional de dados ou recursos. A causa pode ser falta de conhecimento, documentação inadequada ou atualização incorreta. </a:t>
            </a:r>
            <a:endParaRPr sz="18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41F0DF44-0EA2-339C-058B-D3E0B05515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B03619E7-6825-40DC-F1D3-8B60D04FA0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D1297034-A045-A7CE-4F8D-5A649768FE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AF683EA4-54C9-BB21-FA86-4BED1FFBF5A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38A522CD-BAD1-CC5A-417F-AEECDB4BB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968" y="2476947"/>
            <a:ext cx="954308" cy="954308"/>
          </a:xfrm>
          <a:prstGeom prst="rect">
            <a:avLst/>
          </a:prstGeom>
        </p:spPr>
      </p:pic>
      <p:pic>
        <p:nvPicPr>
          <p:cNvPr id="5" name="Picture 4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340BBC93-911E-923F-F600-E4EC58640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480" y="2553554"/>
            <a:ext cx="833534" cy="833534"/>
          </a:xfrm>
          <a:prstGeom prst="rect">
            <a:avLst/>
          </a:prstGeom>
        </p:spPr>
      </p:pic>
      <p:pic>
        <p:nvPicPr>
          <p:cNvPr id="6" name="Picture 5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A5E4A4B2-A54D-DA02-2F41-EC6913463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05" y="2176422"/>
            <a:ext cx="3082890" cy="3082890"/>
          </a:xfrm>
          <a:prstGeom prst="rect">
            <a:avLst/>
          </a:prstGeom>
        </p:spPr>
      </p:pic>
      <p:pic>
        <p:nvPicPr>
          <p:cNvPr id="7" name="Picture 6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8E50BA38-3D5A-4D94-E171-CF5BCD116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4195" y="5157119"/>
            <a:ext cx="2211008" cy="22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7600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1514</Words>
  <Application>Microsoft Office PowerPoint</Application>
  <PresentationFormat>Personalizar</PresentationFormat>
  <Paragraphs>252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Calibri</vt:lpstr>
      <vt:lpstr>Arial</vt:lpstr>
      <vt:lpstr>Montserrat</vt:lpstr>
      <vt:lpstr>Teko</vt:lpstr>
      <vt:lpstr>Introduction to Cyber Crime Slides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Henrique Otsuka</dc:creator>
  <cp:lastModifiedBy>Henrique Otsuka</cp:lastModifiedBy>
  <cp:revision>5</cp:revision>
  <dcterms:modified xsi:type="dcterms:W3CDTF">2024-11-01T12:46:23Z</dcterms:modified>
</cp:coreProperties>
</file>